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etrona"/>
      <p:regular r:id="rId15"/>
    </p:embeddedFont>
    <p:embeddedFont>
      <p:font typeface="Petrona"/>
      <p:regular r:id="rId16"/>
    </p:embeddedFont>
    <p:embeddedFont>
      <p:font typeface="Petrona"/>
      <p:regular r:id="rId17"/>
    </p:embeddedFont>
    <p:embeddedFont>
      <p:font typeface="Petrona"/>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4-1.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30266"/>
            <a:ext cx="7556421" cy="1559243"/>
          </a:xfrm>
          <a:prstGeom prst="rect">
            <a:avLst/>
          </a:prstGeom>
          <a:noFill/>
          <a:ln/>
        </p:spPr>
        <p:txBody>
          <a:bodyPr wrap="square" lIns="0" tIns="0" rIns="0" bIns="0" rtlCol="0" anchor="t"/>
          <a:lstStyle/>
          <a:p>
            <a:pPr indent="0" marL="0">
              <a:lnSpc>
                <a:spcPts val="6100"/>
              </a:lnSpc>
              <a:buNone/>
            </a:pPr>
            <a:r>
              <a:rPr lang="en-US" sz="4900" b="1" spc="-98" kern="0" dirty="0">
                <a:solidFill>
                  <a:srgbClr val="F95F88"/>
                </a:solidFill>
                <a:latin typeface="Petrona Bold" pitchFamily="34" charset="0"/>
                <a:ea typeface="Petrona Bold" pitchFamily="34" charset="-122"/>
                <a:cs typeface="Petrona Bold" pitchFamily="34" charset="-120"/>
              </a:rPr>
              <a:t>Predicting Building Energy Efficiency</a:t>
            </a:r>
            <a:endParaRPr lang="en-US" sz="4900" dirty="0"/>
          </a:p>
        </p:txBody>
      </p:sp>
      <p:sp>
        <p:nvSpPr>
          <p:cNvPr id="4" name="Text 1"/>
          <p:cNvSpPr/>
          <p:nvPr/>
        </p:nvSpPr>
        <p:spPr>
          <a:xfrm>
            <a:off x="6280190" y="4029670"/>
            <a:ext cx="7556421" cy="1451610"/>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Welcome to our Datathon project, where we delve into the complex world of building energy efficiency. Our team aims to develop predictive models that can help optimize energy consumption and minimize environmental impact.</a:t>
            </a:r>
            <a:endParaRPr lang="en-US" sz="1750" dirty="0"/>
          </a:p>
        </p:txBody>
      </p:sp>
      <p:sp>
        <p:nvSpPr>
          <p:cNvPr id="5" name="Text 2"/>
          <p:cNvSpPr/>
          <p:nvPr/>
        </p:nvSpPr>
        <p:spPr>
          <a:xfrm>
            <a:off x="6280190" y="5736431"/>
            <a:ext cx="7556421"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By, </a:t>
            </a:r>
            <a:pPr indent="0" marL="0">
              <a:lnSpc>
                <a:spcPts val="2850"/>
              </a:lnSpc>
              <a:buNone/>
            </a:pPr>
            <a:r>
              <a:rPr lang="en-US" sz="1750" b="1" i="1" spc="-36" kern="0" dirty="0">
                <a:solidFill>
                  <a:srgbClr val="272525"/>
                </a:solidFill>
                <a:latin typeface="Inter" pitchFamily="34" charset="0"/>
                <a:ea typeface="Inter" pitchFamily="34" charset="-122"/>
                <a:cs typeface="Inter" pitchFamily="34" charset="-120"/>
              </a:rPr>
              <a:t>Gnanendra Naidu N and Aditya Ranjan </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53709"/>
            <a:ext cx="13042821" cy="1559243"/>
          </a:xfrm>
          <a:prstGeom prst="rect">
            <a:avLst/>
          </a:prstGeom>
          <a:noFill/>
          <a:ln/>
        </p:spPr>
        <p:txBody>
          <a:bodyPr wrap="square" lIns="0" tIns="0" rIns="0" bIns="0" rtlCol="0" anchor="t"/>
          <a:lstStyle/>
          <a:p>
            <a:pPr indent="0" marL="0">
              <a:lnSpc>
                <a:spcPts val="6100"/>
              </a:lnSpc>
              <a:buNone/>
            </a:pPr>
            <a:r>
              <a:rPr lang="en-US" sz="4900" b="1" spc="-98" kern="0" dirty="0">
                <a:solidFill>
                  <a:srgbClr val="F95F88"/>
                </a:solidFill>
                <a:latin typeface="Petrona Bold" pitchFamily="34" charset="0"/>
                <a:ea typeface="Petrona Bold" pitchFamily="34" charset="-122"/>
                <a:cs typeface="Petrona Bold" pitchFamily="34" charset="-120"/>
              </a:rPr>
              <a:t>Problem Statement: Energy Efficiency Prediction</a:t>
            </a:r>
            <a:endParaRPr lang="en-US" sz="4900" dirty="0"/>
          </a:p>
        </p:txBody>
      </p:sp>
      <p:sp>
        <p:nvSpPr>
          <p:cNvPr id="3" name="Text 1"/>
          <p:cNvSpPr/>
          <p:nvPr/>
        </p:nvSpPr>
        <p:spPr>
          <a:xfrm>
            <a:off x="793790" y="4157186"/>
            <a:ext cx="3978116" cy="1451610"/>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Predicting energy efficiency ratings is crucial for identifying areas for improvement in building design and operations.</a:t>
            </a:r>
            <a:endParaRPr lang="en-US" sz="1750" dirty="0"/>
          </a:p>
        </p:txBody>
      </p:sp>
      <p:sp>
        <p:nvSpPr>
          <p:cNvPr id="4" name="Text 2"/>
          <p:cNvSpPr/>
          <p:nvPr/>
        </p:nvSpPr>
        <p:spPr>
          <a:xfrm>
            <a:off x="5332928" y="4157186"/>
            <a:ext cx="3978116" cy="1814513"/>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By accurately predicting energy consumption, we can identify inefficiencies and recommend strategies for reducing operational costs.</a:t>
            </a:r>
            <a:endParaRPr lang="en-US" sz="1750" dirty="0"/>
          </a:p>
        </p:txBody>
      </p:sp>
      <p:sp>
        <p:nvSpPr>
          <p:cNvPr id="5" name="Text 3"/>
          <p:cNvSpPr/>
          <p:nvPr/>
        </p:nvSpPr>
        <p:spPr>
          <a:xfrm>
            <a:off x="9872067" y="4157186"/>
            <a:ext cx="3978116" cy="1451610"/>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This project is essential in contributing to a more sustainable future by minimizing the environmental impact of buildings.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443520"/>
            <a:ext cx="9438918" cy="779621"/>
          </a:xfrm>
          <a:prstGeom prst="rect">
            <a:avLst/>
          </a:prstGeom>
          <a:noFill/>
          <a:ln/>
        </p:spPr>
        <p:txBody>
          <a:bodyPr wrap="none" lIns="0" tIns="0" rIns="0" bIns="0" rtlCol="0" anchor="t"/>
          <a:lstStyle/>
          <a:p>
            <a:pPr indent="0" marL="0">
              <a:lnSpc>
                <a:spcPts val="6100"/>
              </a:lnSpc>
              <a:buNone/>
            </a:pPr>
            <a:r>
              <a:rPr lang="en-US" sz="4900" b="1" spc="-98" kern="0" dirty="0">
                <a:solidFill>
                  <a:srgbClr val="F95F88"/>
                </a:solidFill>
                <a:latin typeface="Petrona Bold" pitchFamily="34" charset="0"/>
                <a:ea typeface="Petrona Bold" pitchFamily="34" charset="-122"/>
                <a:cs typeface="Petrona Bold" pitchFamily="34" charset="-120"/>
              </a:rPr>
              <a:t>Data Collection and Preprocessing</a:t>
            </a:r>
            <a:endParaRPr lang="en-US" sz="4900" dirty="0"/>
          </a:p>
        </p:txBody>
      </p:sp>
      <p:sp>
        <p:nvSpPr>
          <p:cNvPr id="3" name="Text 1"/>
          <p:cNvSpPr/>
          <p:nvPr/>
        </p:nvSpPr>
        <p:spPr>
          <a:xfrm>
            <a:off x="793790" y="3767376"/>
            <a:ext cx="3978116" cy="1814513"/>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We gathered a comprehensive dataset encompassing building characteristics, energy consumption data, weather patterns, and other relevant factors.</a:t>
            </a:r>
            <a:endParaRPr lang="en-US" sz="1750" dirty="0"/>
          </a:p>
        </p:txBody>
      </p:sp>
      <p:sp>
        <p:nvSpPr>
          <p:cNvPr id="4" name="Text 2"/>
          <p:cNvSpPr/>
          <p:nvPr/>
        </p:nvSpPr>
        <p:spPr>
          <a:xfrm>
            <a:off x="5332928" y="3767376"/>
            <a:ext cx="3978116" cy="1814513"/>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Data cleaning and preprocessing steps included handling missing values, transforming data types, and scaling features to ensure model robustness.</a:t>
            </a:r>
            <a:endParaRPr lang="en-US" sz="1750" dirty="0"/>
          </a:p>
        </p:txBody>
      </p:sp>
      <p:sp>
        <p:nvSpPr>
          <p:cNvPr id="5" name="Text 3"/>
          <p:cNvSpPr/>
          <p:nvPr/>
        </p:nvSpPr>
        <p:spPr>
          <a:xfrm>
            <a:off x="9872067" y="3767376"/>
            <a:ext cx="3978116" cy="1451610"/>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We carefully reviewed and validated the data to ensure its accuracy and completeness, crucial for building reliable predictive models.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967984"/>
          </a:xfrm>
          <a:prstGeom prst="rect">
            <a:avLst/>
          </a:prstGeom>
        </p:spPr>
      </p:pic>
      <p:sp>
        <p:nvSpPr>
          <p:cNvPr id="3" name="Text 0"/>
          <p:cNvSpPr/>
          <p:nvPr/>
        </p:nvSpPr>
        <p:spPr>
          <a:xfrm>
            <a:off x="551021" y="2409230"/>
            <a:ext cx="8358664" cy="541258"/>
          </a:xfrm>
          <a:prstGeom prst="rect">
            <a:avLst/>
          </a:prstGeom>
          <a:noFill/>
          <a:ln/>
        </p:spPr>
        <p:txBody>
          <a:bodyPr wrap="none" lIns="0" tIns="0" rIns="0" bIns="0" rtlCol="0" anchor="t"/>
          <a:lstStyle/>
          <a:p>
            <a:pPr indent="0" marL="0">
              <a:lnSpc>
                <a:spcPts val="4250"/>
              </a:lnSpc>
              <a:buNone/>
            </a:pPr>
            <a:r>
              <a:rPr lang="en-US" sz="3400" b="1" spc="-68" kern="0" dirty="0">
                <a:solidFill>
                  <a:srgbClr val="F95F88"/>
                </a:solidFill>
                <a:latin typeface="Petrona Bold" pitchFamily="34" charset="0"/>
                <a:ea typeface="Petrona Bold" pitchFamily="34" charset="-122"/>
                <a:cs typeface="Petrona Bold" pitchFamily="34" charset="-120"/>
              </a:rPr>
              <a:t>Initial Thoughts: Exploring Multiple Models</a:t>
            </a:r>
            <a:endParaRPr lang="en-US" sz="3400" dirty="0"/>
          </a:p>
        </p:txBody>
      </p:sp>
      <p:sp>
        <p:nvSpPr>
          <p:cNvPr id="4" name="Shape 1"/>
          <p:cNvSpPr/>
          <p:nvPr/>
        </p:nvSpPr>
        <p:spPr>
          <a:xfrm>
            <a:off x="551021" y="3363635"/>
            <a:ext cx="275511" cy="275511"/>
          </a:xfrm>
          <a:prstGeom prst="roundRect">
            <a:avLst>
              <a:gd name="adj" fmla="val 24002"/>
            </a:avLst>
          </a:prstGeom>
          <a:solidFill>
            <a:srgbClr val="E0D7F4"/>
          </a:solidFill>
          <a:ln w="7620">
            <a:solidFill>
              <a:srgbClr val="C6BDDA"/>
            </a:solidFill>
            <a:prstDash val="solid"/>
          </a:ln>
        </p:spPr>
      </p:sp>
      <p:sp>
        <p:nvSpPr>
          <p:cNvPr id="5" name="Text 2"/>
          <p:cNvSpPr/>
          <p:nvPr/>
        </p:nvSpPr>
        <p:spPr>
          <a:xfrm>
            <a:off x="983933" y="3363635"/>
            <a:ext cx="6786086" cy="270510"/>
          </a:xfrm>
          <a:prstGeom prst="rect">
            <a:avLst/>
          </a:prstGeom>
          <a:noFill/>
          <a:ln/>
        </p:spPr>
        <p:txBody>
          <a:bodyPr wrap="none" lIns="0" tIns="0" rIns="0" bIns="0" rtlCol="0" anchor="t"/>
          <a:lstStyle/>
          <a:p>
            <a:pPr indent="0" marL="0">
              <a:lnSpc>
                <a:spcPts val="2100"/>
              </a:lnSpc>
              <a:buNone/>
            </a:pPr>
            <a:r>
              <a:rPr lang="en-US" sz="1700" b="1" spc="-34" kern="0" dirty="0">
                <a:solidFill>
                  <a:srgbClr val="272525"/>
                </a:solidFill>
                <a:latin typeface="Petrona Bold" pitchFamily="34" charset="0"/>
                <a:ea typeface="Petrona Bold" pitchFamily="34" charset="-122"/>
                <a:cs typeface="Petrona Bold" pitchFamily="34" charset="-120"/>
              </a:rPr>
              <a:t>Use multiple model and find the best with respect to mean square error:</a:t>
            </a:r>
            <a:endParaRPr lang="en-US" sz="1700" dirty="0"/>
          </a:p>
        </p:txBody>
      </p:sp>
      <p:sp>
        <p:nvSpPr>
          <p:cNvPr id="6" name="Text 3"/>
          <p:cNvSpPr/>
          <p:nvPr/>
        </p:nvSpPr>
        <p:spPr>
          <a:xfrm>
            <a:off x="983933" y="3728561"/>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LinearRegression()</a:t>
            </a:r>
            <a:endParaRPr lang="en-US" sz="1200" dirty="0"/>
          </a:p>
        </p:txBody>
      </p:sp>
      <p:sp>
        <p:nvSpPr>
          <p:cNvPr id="7" name="Text 4"/>
          <p:cNvSpPr/>
          <p:nvPr/>
        </p:nvSpPr>
        <p:spPr>
          <a:xfrm>
            <a:off x="983933" y="4035385"/>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Ridge()</a:t>
            </a:r>
            <a:endParaRPr lang="en-US" sz="1200" dirty="0"/>
          </a:p>
        </p:txBody>
      </p:sp>
      <p:sp>
        <p:nvSpPr>
          <p:cNvPr id="8" name="Text 5"/>
          <p:cNvSpPr/>
          <p:nvPr/>
        </p:nvSpPr>
        <p:spPr>
          <a:xfrm>
            <a:off x="983933" y="4342209"/>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Lasso()</a:t>
            </a:r>
            <a:endParaRPr lang="en-US" sz="1200" dirty="0"/>
          </a:p>
        </p:txBody>
      </p:sp>
      <p:sp>
        <p:nvSpPr>
          <p:cNvPr id="9" name="Text 6"/>
          <p:cNvSpPr/>
          <p:nvPr/>
        </p:nvSpPr>
        <p:spPr>
          <a:xfrm>
            <a:off x="983933" y="4649033"/>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ElasticNet()</a:t>
            </a:r>
            <a:endParaRPr lang="en-US" sz="1200" dirty="0"/>
          </a:p>
        </p:txBody>
      </p:sp>
      <p:sp>
        <p:nvSpPr>
          <p:cNvPr id="10" name="Text 7"/>
          <p:cNvSpPr/>
          <p:nvPr/>
        </p:nvSpPr>
        <p:spPr>
          <a:xfrm>
            <a:off x="983933" y="4955858"/>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DecisionTreeRegressor()</a:t>
            </a:r>
            <a:endParaRPr lang="en-US" sz="1200" dirty="0"/>
          </a:p>
        </p:txBody>
      </p:sp>
      <p:sp>
        <p:nvSpPr>
          <p:cNvPr id="11" name="Text 8"/>
          <p:cNvSpPr/>
          <p:nvPr/>
        </p:nvSpPr>
        <p:spPr>
          <a:xfrm>
            <a:off x="983933" y="5262682"/>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RandomForestRegressor()</a:t>
            </a:r>
            <a:pPr algn="l" indent="0" marL="0">
              <a:lnSpc>
                <a:spcPts val="1950"/>
              </a:lnSpc>
              <a:buNone/>
            </a:pPr>
            <a:r>
              <a:rPr lang="en-US" sz="1200" spc="-25" kern="0" dirty="0">
                <a:solidFill>
                  <a:srgbClr val="272525"/>
                </a:solidFill>
                <a:latin typeface="Inter" pitchFamily="34" charset="0"/>
                <a:ea typeface="Inter" pitchFamily="34" charset="-122"/>
                <a:cs typeface="Inter" pitchFamily="34" charset="-120"/>
              </a:rPr>
              <a:t> </a:t>
            </a:r>
            <a:endParaRPr lang="en-US" sz="1200" dirty="0"/>
          </a:p>
        </p:txBody>
      </p:sp>
      <p:sp>
        <p:nvSpPr>
          <p:cNvPr id="12" name="Text 9"/>
          <p:cNvSpPr/>
          <p:nvPr/>
        </p:nvSpPr>
        <p:spPr>
          <a:xfrm>
            <a:off x="983933" y="5569506"/>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SVR()</a:t>
            </a:r>
            <a:endParaRPr lang="en-US" sz="1200" dirty="0"/>
          </a:p>
        </p:txBody>
      </p:sp>
      <p:sp>
        <p:nvSpPr>
          <p:cNvPr id="13" name="Text 10"/>
          <p:cNvSpPr/>
          <p:nvPr/>
        </p:nvSpPr>
        <p:spPr>
          <a:xfrm>
            <a:off x="983933" y="5876330"/>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KNeighborsRegressor()</a:t>
            </a:r>
            <a:endParaRPr lang="en-US" sz="1200" dirty="0"/>
          </a:p>
        </p:txBody>
      </p:sp>
      <p:sp>
        <p:nvSpPr>
          <p:cNvPr id="14" name="Text 11"/>
          <p:cNvSpPr/>
          <p:nvPr/>
        </p:nvSpPr>
        <p:spPr>
          <a:xfrm>
            <a:off x="983933" y="6183154"/>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MLPClassifier()</a:t>
            </a:r>
            <a:endParaRPr lang="en-US" sz="1200" dirty="0"/>
          </a:p>
        </p:txBody>
      </p:sp>
      <p:sp>
        <p:nvSpPr>
          <p:cNvPr id="15" name="Text 12"/>
          <p:cNvSpPr/>
          <p:nvPr/>
        </p:nvSpPr>
        <p:spPr>
          <a:xfrm>
            <a:off x="983933" y="6489978"/>
            <a:ext cx="13095446" cy="314801"/>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LinearDiscriminantAnalysis()</a:t>
            </a:r>
            <a:pPr algn="l" indent="0" marL="0">
              <a:lnSpc>
                <a:spcPts val="1950"/>
              </a:lnSpc>
              <a:buNone/>
            </a:pPr>
            <a:r>
              <a:rPr lang="en-US" sz="1200" spc="-25" kern="0" dirty="0">
                <a:solidFill>
                  <a:srgbClr val="272525"/>
                </a:solidFill>
                <a:latin typeface="Inter" pitchFamily="34" charset="0"/>
                <a:ea typeface="Inter" pitchFamily="34" charset="-122"/>
                <a:cs typeface="Inter" pitchFamily="34" charset="-120"/>
              </a:rPr>
              <a:t> </a:t>
            </a:r>
            <a:pPr algn="l" indent="0" marL="0">
              <a:lnSpc>
                <a:spcPts val="1950"/>
              </a:lnSpc>
              <a:buNone/>
            </a:pPr>
            <a:r>
              <a:rPr lang="en-US" sz="1200" b="1" spc="-25" kern="0" dirty="0">
                <a:solidFill>
                  <a:srgbClr val="272525"/>
                </a:solidFill>
                <a:latin typeface="Inter" pitchFamily="34" charset="0"/>
                <a:ea typeface="Inter" pitchFamily="34" charset="-122"/>
                <a:cs typeface="Inter" pitchFamily="34" charset="-120"/>
              </a:rPr>
              <a:t>Being the one of the best among the others</a:t>
            </a:r>
            <a:endParaRPr lang="en-US" sz="1200" dirty="0"/>
          </a:p>
        </p:txBody>
      </p:sp>
      <p:sp>
        <p:nvSpPr>
          <p:cNvPr id="16" name="Text 13"/>
          <p:cNvSpPr/>
          <p:nvPr/>
        </p:nvSpPr>
        <p:spPr>
          <a:xfrm>
            <a:off x="983933" y="6859786"/>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QuadraticDiscriminantAnalysis()</a:t>
            </a:r>
            <a:endParaRPr lang="en-US" sz="1200" dirty="0"/>
          </a:p>
        </p:txBody>
      </p:sp>
      <p:sp>
        <p:nvSpPr>
          <p:cNvPr id="17" name="Text 14"/>
          <p:cNvSpPr/>
          <p:nvPr/>
        </p:nvSpPr>
        <p:spPr>
          <a:xfrm>
            <a:off x="983933" y="7166610"/>
            <a:ext cx="13095446" cy="251817"/>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RidgeClassifier()</a:t>
            </a:r>
            <a:endParaRPr lang="en-US" sz="1200" dirty="0"/>
          </a:p>
        </p:txBody>
      </p:sp>
      <p:sp>
        <p:nvSpPr>
          <p:cNvPr id="18" name="Text 15"/>
          <p:cNvSpPr/>
          <p:nvPr/>
        </p:nvSpPr>
        <p:spPr>
          <a:xfrm>
            <a:off x="983933" y="7473434"/>
            <a:ext cx="13095446" cy="314801"/>
          </a:xfrm>
          <a:prstGeom prst="rect">
            <a:avLst/>
          </a:prstGeom>
          <a:noFill/>
          <a:ln/>
        </p:spPr>
        <p:txBody>
          <a:bodyPr wrap="none" lIns="0" tIns="0" rIns="0" bIns="0" rtlCol="0" anchor="t"/>
          <a:lstStyle/>
          <a:p>
            <a:pPr algn="l" marL="342900" indent="-342900">
              <a:lnSpc>
                <a:spcPts val="1950"/>
              </a:lnSpc>
              <a:buSzPct val="100000"/>
              <a:buChar char="•"/>
            </a:pPr>
            <a:r>
              <a:rPr lang="en-US" sz="1200" spc="-25" kern="0" dirty="0">
                <a:solidFill>
                  <a:srgbClr val="272525"/>
                </a:solidFill>
                <a:highlight>
                  <a:srgbClr val="E0D7F4"/>
                </a:highlight>
                <a:latin typeface="Consolas" pitchFamily="34" charset="0"/>
                <a:ea typeface="Consolas" pitchFamily="34" charset="-122"/>
                <a:cs typeface="Consolas" pitchFamily="34" charset="-120"/>
              </a:rPr>
              <a:t>KNearest Neighbors classifier()</a:t>
            </a:r>
            <a:pPr algn="l" indent="0" marL="0">
              <a:lnSpc>
                <a:spcPts val="1950"/>
              </a:lnSpc>
              <a:buNone/>
            </a:pPr>
            <a:r>
              <a:rPr lang="en-US" sz="1200" spc="-25" kern="0" dirty="0">
                <a:solidFill>
                  <a:srgbClr val="272525"/>
                </a:solidFill>
                <a:latin typeface="Inter" pitchFamily="34" charset="0"/>
                <a:ea typeface="Inter" pitchFamily="34" charset="-122"/>
                <a:cs typeface="Inter" pitchFamily="34" charset="-120"/>
              </a:rPr>
              <a:t> </a:t>
            </a:r>
            <a:pPr algn="l" indent="0" marL="0">
              <a:lnSpc>
                <a:spcPts val="1950"/>
              </a:lnSpc>
              <a:buNone/>
            </a:pPr>
            <a:r>
              <a:rPr lang="en-US" sz="1200" b="1" spc="-25" kern="0" dirty="0">
                <a:solidFill>
                  <a:srgbClr val="272525"/>
                </a:solidFill>
                <a:latin typeface="Inter" pitchFamily="34" charset="0"/>
                <a:ea typeface="Inter" pitchFamily="34" charset="-122"/>
                <a:cs typeface="Inter" pitchFamily="34" charset="-120"/>
              </a:rPr>
              <a:t>Being the one of the best among the others</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586758"/>
            <a:ext cx="8527613" cy="779621"/>
          </a:xfrm>
          <a:prstGeom prst="rect">
            <a:avLst/>
          </a:prstGeom>
          <a:noFill/>
          <a:ln/>
        </p:spPr>
        <p:txBody>
          <a:bodyPr wrap="none" lIns="0" tIns="0" rIns="0" bIns="0" rtlCol="0" anchor="t"/>
          <a:lstStyle/>
          <a:p>
            <a:pPr indent="0" marL="0">
              <a:lnSpc>
                <a:spcPts val="6100"/>
              </a:lnSpc>
              <a:buNone/>
            </a:pPr>
            <a:r>
              <a:rPr lang="en-US" sz="4900" b="1" spc="-98" kern="0" dirty="0">
                <a:solidFill>
                  <a:srgbClr val="F95F88"/>
                </a:solidFill>
                <a:latin typeface="Petrona Bold" pitchFamily="34" charset="0"/>
                <a:ea typeface="Petrona Bold" pitchFamily="34" charset="-122"/>
                <a:cs typeface="Petrona Bold" pitchFamily="34" charset="-120"/>
              </a:rPr>
              <a:t>Model Training and Evaluation</a:t>
            </a:r>
            <a:endParaRPr lang="en-US" sz="4900" dirty="0"/>
          </a:p>
        </p:txBody>
      </p:sp>
      <p:pic>
        <p:nvPicPr>
          <p:cNvPr id="4" name="Image 1" descr="preencoded.png">    </p:cNvPr>
          <p:cNvPicPr>
            <a:picLocks noChangeAspect="1"/>
          </p:cNvPicPr>
          <p:nvPr/>
        </p:nvPicPr>
        <p:blipFill>
          <a:blip r:embed="rId2"/>
          <a:stretch>
            <a:fillRect/>
          </a:stretch>
        </p:blipFill>
        <p:spPr>
          <a:xfrm>
            <a:off x="793790" y="4706541"/>
            <a:ext cx="566976" cy="566976"/>
          </a:xfrm>
          <a:prstGeom prst="rect">
            <a:avLst/>
          </a:prstGeom>
        </p:spPr>
      </p:pic>
      <p:sp>
        <p:nvSpPr>
          <p:cNvPr id="5" name="Text 1"/>
          <p:cNvSpPr/>
          <p:nvPr/>
        </p:nvSpPr>
        <p:spPr>
          <a:xfrm>
            <a:off x="793790" y="5500330"/>
            <a:ext cx="3118842" cy="389930"/>
          </a:xfrm>
          <a:prstGeom prst="rect">
            <a:avLst/>
          </a:prstGeom>
          <a:noFill/>
          <a:ln/>
        </p:spPr>
        <p:txBody>
          <a:bodyPr wrap="none" lIns="0" tIns="0" rIns="0" bIns="0" rtlCol="0" anchor="t"/>
          <a:lstStyle/>
          <a:p>
            <a:pPr algn="l" indent="0" marL="0">
              <a:lnSpc>
                <a:spcPts val="3050"/>
              </a:lnSpc>
              <a:buNone/>
            </a:pPr>
            <a:r>
              <a:rPr lang="en-US" sz="2450" b="1" spc="-49" kern="0" dirty="0">
                <a:solidFill>
                  <a:srgbClr val="272525"/>
                </a:solidFill>
                <a:latin typeface="Petrona Bold" pitchFamily="34" charset="0"/>
                <a:ea typeface="Petrona Bold" pitchFamily="34" charset="-122"/>
                <a:cs typeface="Petrona Bold" pitchFamily="34" charset="-120"/>
              </a:rPr>
              <a:t>Model Training</a:t>
            </a:r>
            <a:endParaRPr lang="en-US" sz="2450" dirty="0"/>
          </a:p>
        </p:txBody>
      </p:sp>
      <p:sp>
        <p:nvSpPr>
          <p:cNvPr id="6" name="Text 2"/>
          <p:cNvSpPr/>
          <p:nvPr/>
        </p:nvSpPr>
        <p:spPr>
          <a:xfrm>
            <a:off x="793790" y="6026348"/>
            <a:ext cx="4120753" cy="1451610"/>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Inter" pitchFamily="34" charset="0"/>
                <a:ea typeface="Inter" pitchFamily="34" charset="-122"/>
                <a:cs typeface="Inter" pitchFamily="34" charset="-120"/>
              </a:rPr>
              <a:t>Wdataset into training and validation sets, allowing us to train the model effectively and assess its generalization ability.</a:t>
            </a:r>
            <a:endParaRPr lang="en-US" sz="1750" dirty="0"/>
          </a:p>
        </p:txBody>
      </p:sp>
      <p:pic>
        <p:nvPicPr>
          <p:cNvPr id="7" name="Image 2" descr="preencoded.png">    </p:cNvPr>
          <p:cNvPicPr>
            <a:picLocks noChangeAspect="1"/>
          </p:cNvPicPr>
          <p:nvPr/>
        </p:nvPicPr>
        <p:blipFill>
          <a:blip r:embed="rId3"/>
          <a:stretch>
            <a:fillRect/>
          </a:stretch>
        </p:blipFill>
        <p:spPr>
          <a:xfrm>
            <a:off x="5254704" y="4706541"/>
            <a:ext cx="566976" cy="566976"/>
          </a:xfrm>
          <a:prstGeom prst="rect">
            <a:avLst/>
          </a:prstGeom>
        </p:spPr>
      </p:pic>
      <p:sp>
        <p:nvSpPr>
          <p:cNvPr id="8" name="Text 3"/>
          <p:cNvSpPr/>
          <p:nvPr/>
        </p:nvSpPr>
        <p:spPr>
          <a:xfrm>
            <a:off x="5254704" y="5500330"/>
            <a:ext cx="3118842" cy="389930"/>
          </a:xfrm>
          <a:prstGeom prst="rect">
            <a:avLst/>
          </a:prstGeom>
          <a:noFill/>
          <a:ln/>
        </p:spPr>
        <p:txBody>
          <a:bodyPr wrap="none" lIns="0" tIns="0" rIns="0" bIns="0" rtlCol="0" anchor="t"/>
          <a:lstStyle/>
          <a:p>
            <a:pPr algn="l" indent="0" marL="0">
              <a:lnSpc>
                <a:spcPts val="3050"/>
              </a:lnSpc>
              <a:buNone/>
            </a:pPr>
            <a:r>
              <a:rPr lang="en-US" sz="2450" b="1" spc="-49" kern="0" dirty="0">
                <a:solidFill>
                  <a:srgbClr val="272525"/>
                </a:solidFill>
                <a:latin typeface="Petrona Bold" pitchFamily="34" charset="0"/>
                <a:ea typeface="Petrona Bold" pitchFamily="34" charset="-122"/>
                <a:cs typeface="Petrona Bold" pitchFamily="34" charset="-120"/>
              </a:rPr>
              <a:t>Model Evaluation</a:t>
            </a:r>
            <a:endParaRPr lang="en-US" sz="2450" dirty="0"/>
          </a:p>
        </p:txBody>
      </p:sp>
      <p:sp>
        <p:nvSpPr>
          <p:cNvPr id="9" name="Text 4"/>
          <p:cNvSpPr/>
          <p:nvPr/>
        </p:nvSpPr>
        <p:spPr>
          <a:xfrm>
            <a:off x="5254704" y="6026348"/>
            <a:ext cx="4120872" cy="1451610"/>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Inter" pitchFamily="34" charset="0"/>
                <a:ea typeface="Inter" pitchFamily="34" charset="-122"/>
                <a:cs typeface="Inter" pitchFamily="34" charset="-120"/>
              </a:rPr>
              <a:t>We evaluated the model's performance using metrics like accuracy, precision, recall, and mean square error to understand its strengths and limitations.</a:t>
            </a:r>
            <a:endParaRPr lang="en-US" sz="1750" dirty="0"/>
          </a:p>
        </p:txBody>
      </p:sp>
      <p:pic>
        <p:nvPicPr>
          <p:cNvPr id="10" name="Image 3" descr="preencoded.png">    </p:cNvPr>
          <p:cNvPicPr>
            <a:picLocks noChangeAspect="1"/>
          </p:cNvPicPr>
          <p:nvPr/>
        </p:nvPicPr>
        <p:blipFill>
          <a:blip r:embed="rId4"/>
          <a:stretch>
            <a:fillRect/>
          </a:stretch>
        </p:blipFill>
        <p:spPr>
          <a:xfrm>
            <a:off x="9715738" y="4706541"/>
            <a:ext cx="566976" cy="566976"/>
          </a:xfrm>
          <a:prstGeom prst="rect">
            <a:avLst/>
          </a:prstGeom>
        </p:spPr>
      </p:pic>
      <p:sp>
        <p:nvSpPr>
          <p:cNvPr id="11" name="Text 5"/>
          <p:cNvSpPr/>
          <p:nvPr/>
        </p:nvSpPr>
        <p:spPr>
          <a:xfrm>
            <a:off x="9715738" y="5500330"/>
            <a:ext cx="3118842" cy="389930"/>
          </a:xfrm>
          <a:prstGeom prst="rect">
            <a:avLst/>
          </a:prstGeom>
          <a:noFill/>
          <a:ln/>
        </p:spPr>
        <p:txBody>
          <a:bodyPr wrap="none" lIns="0" tIns="0" rIns="0" bIns="0" rtlCol="0" anchor="t"/>
          <a:lstStyle/>
          <a:p>
            <a:pPr algn="l" indent="0" marL="0">
              <a:lnSpc>
                <a:spcPts val="3050"/>
              </a:lnSpc>
              <a:buNone/>
            </a:pPr>
            <a:r>
              <a:rPr lang="en-US" sz="2450" b="1" spc="-49" kern="0" dirty="0">
                <a:solidFill>
                  <a:srgbClr val="272525"/>
                </a:solidFill>
                <a:latin typeface="Petrona Bold" pitchFamily="34" charset="0"/>
                <a:ea typeface="Petrona Bold" pitchFamily="34" charset="-122"/>
                <a:cs typeface="Petrona Bold" pitchFamily="34" charset="-120"/>
              </a:rPr>
              <a:t>Model Selection</a:t>
            </a:r>
            <a:endParaRPr lang="en-US" sz="2450" dirty="0"/>
          </a:p>
        </p:txBody>
      </p:sp>
      <p:sp>
        <p:nvSpPr>
          <p:cNvPr id="12" name="Text 6"/>
          <p:cNvSpPr/>
          <p:nvPr/>
        </p:nvSpPr>
        <p:spPr>
          <a:xfrm>
            <a:off x="9715738" y="6026348"/>
            <a:ext cx="4120753" cy="1451610"/>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Inter" pitchFamily="34" charset="0"/>
                <a:ea typeface="Inter" pitchFamily="34" charset="-122"/>
                <a:cs typeface="Inter" pitchFamily="34" charset="-120"/>
              </a:rPr>
              <a:t>Based on the evaluation results, we selected the best-performing model, considering both accuracy and interpretability.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77453"/>
          </a:xfrm>
          <a:prstGeom prst="rect">
            <a:avLst/>
          </a:prstGeom>
        </p:spPr>
      </p:pic>
      <p:sp>
        <p:nvSpPr>
          <p:cNvPr id="3" name="Text 0"/>
          <p:cNvSpPr/>
          <p:nvPr/>
        </p:nvSpPr>
        <p:spPr>
          <a:xfrm>
            <a:off x="693658" y="3179564"/>
            <a:ext cx="10610612" cy="681276"/>
          </a:xfrm>
          <a:prstGeom prst="rect">
            <a:avLst/>
          </a:prstGeom>
          <a:noFill/>
          <a:ln/>
        </p:spPr>
        <p:txBody>
          <a:bodyPr wrap="none" lIns="0" tIns="0" rIns="0" bIns="0" rtlCol="0" anchor="t"/>
          <a:lstStyle/>
          <a:p>
            <a:pPr indent="0" marL="0">
              <a:lnSpc>
                <a:spcPts val="5350"/>
              </a:lnSpc>
              <a:buNone/>
            </a:pPr>
            <a:r>
              <a:rPr lang="en-US" sz="4250" b="1" spc="-86" kern="0" dirty="0">
                <a:solidFill>
                  <a:srgbClr val="F95F88"/>
                </a:solidFill>
                <a:latin typeface="Petrona Bold" pitchFamily="34" charset="0"/>
                <a:ea typeface="Petrona Bold" pitchFamily="34" charset="-122"/>
                <a:cs typeface="Petrona Bold" pitchFamily="34" charset="-120"/>
              </a:rPr>
              <a:t>Identifying Inefficiencies and Opportunities</a:t>
            </a:r>
            <a:endParaRPr lang="en-US" sz="4250" dirty="0"/>
          </a:p>
        </p:txBody>
      </p:sp>
      <p:sp>
        <p:nvSpPr>
          <p:cNvPr id="4" name="Shape 1"/>
          <p:cNvSpPr/>
          <p:nvPr/>
        </p:nvSpPr>
        <p:spPr>
          <a:xfrm>
            <a:off x="693658" y="6001345"/>
            <a:ext cx="13243084" cy="22860"/>
          </a:xfrm>
          <a:prstGeom prst="roundRect">
            <a:avLst>
              <a:gd name="adj" fmla="val 364145"/>
            </a:avLst>
          </a:prstGeom>
          <a:solidFill>
            <a:srgbClr val="C6BDDA"/>
          </a:solidFill>
          <a:ln/>
        </p:spPr>
      </p:sp>
      <p:sp>
        <p:nvSpPr>
          <p:cNvPr id="5" name="Shape 2"/>
          <p:cNvSpPr/>
          <p:nvPr/>
        </p:nvSpPr>
        <p:spPr>
          <a:xfrm>
            <a:off x="3943350" y="5307747"/>
            <a:ext cx="22860" cy="693658"/>
          </a:xfrm>
          <a:prstGeom prst="roundRect">
            <a:avLst>
              <a:gd name="adj" fmla="val 364145"/>
            </a:avLst>
          </a:prstGeom>
          <a:solidFill>
            <a:srgbClr val="C6BDDA"/>
          </a:solidFill>
          <a:ln/>
        </p:spPr>
      </p:sp>
      <p:sp>
        <p:nvSpPr>
          <p:cNvPr id="6" name="Shape 3"/>
          <p:cNvSpPr/>
          <p:nvPr/>
        </p:nvSpPr>
        <p:spPr>
          <a:xfrm>
            <a:off x="3731895" y="5778401"/>
            <a:ext cx="445889" cy="445889"/>
          </a:xfrm>
          <a:prstGeom prst="roundRect">
            <a:avLst>
              <a:gd name="adj" fmla="val 18669"/>
            </a:avLst>
          </a:prstGeom>
          <a:solidFill>
            <a:srgbClr val="E0D7F4"/>
          </a:solidFill>
          <a:ln w="7620">
            <a:solidFill>
              <a:srgbClr val="C6BDDA"/>
            </a:solidFill>
            <a:prstDash val="solid"/>
          </a:ln>
        </p:spPr>
      </p:sp>
      <p:sp>
        <p:nvSpPr>
          <p:cNvPr id="7" name="Text 4"/>
          <p:cNvSpPr/>
          <p:nvPr/>
        </p:nvSpPr>
        <p:spPr>
          <a:xfrm>
            <a:off x="3888105" y="5837813"/>
            <a:ext cx="133469" cy="327065"/>
          </a:xfrm>
          <a:prstGeom prst="rect">
            <a:avLst/>
          </a:prstGeom>
          <a:noFill/>
          <a:ln/>
        </p:spPr>
        <p:txBody>
          <a:bodyPr wrap="none" lIns="0" tIns="0" rIns="0" bIns="0" rtlCol="0" anchor="t"/>
          <a:lstStyle/>
          <a:p>
            <a:pPr algn="ctr" indent="0" marL="0">
              <a:lnSpc>
                <a:spcPts val="2550"/>
              </a:lnSpc>
              <a:buNone/>
            </a:pPr>
            <a:r>
              <a:rPr lang="en-US" sz="2550" b="1" spc="-52" kern="0" dirty="0">
                <a:solidFill>
                  <a:srgbClr val="272525"/>
                </a:solidFill>
                <a:latin typeface="Petrona Bold" pitchFamily="34" charset="0"/>
                <a:ea typeface="Petrona Bold" pitchFamily="34" charset="-122"/>
                <a:cs typeface="Petrona Bold" pitchFamily="34" charset="-120"/>
              </a:rPr>
              <a:t>1</a:t>
            </a:r>
            <a:endParaRPr lang="en-US" sz="2550" dirty="0"/>
          </a:p>
        </p:txBody>
      </p:sp>
      <p:sp>
        <p:nvSpPr>
          <p:cNvPr id="8" name="Text 5"/>
          <p:cNvSpPr/>
          <p:nvPr/>
        </p:nvSpPr>
        <p:spPr>
          <a:xfrm>
            <a:off x="891778" y="4475202"/>
            <a:ext cx="6126242" cy="634365"/>
          </a:xfrm>
          <a:prstGeom prst="rect">
            <a:avLst/>
          </a:prstGeom>
          <a:noFill/>
          <a:ln/>
        </p:spPr>
        <p:txBody>
          <a:bodyPr wrap="square" lIns="0" tIns="0" rIns="0" bIns="0" rtlCol="0" anchor="t"/>
          <a:lstStyle/>
          <a:p>
            <a:pPr algn="ctr" indent="0" marL="0">
              <a:lnSpc>
                <a:spcPts val="2450"/>
              </a:lnSpc>
              <a:buNone/>
            </a:pPr>
            <a:r>
              <a:rPr lang="en-US" sz="1550" spc="-31" kern="0" dirty="0">
                <a:solidFill>
                  <a:srgbClr val="272525"/>
                </a:solidFill>
                <a:latin typeface="Inter" pitchFamily="34" charset="0"/>
                <a:ea typeface="Inter" pitchFamily="34" charset="-122"/>
                <a:cs typeface="Inter" pitchFamily="34" charset="-120"/>
              </a:rPr>
              <a:t>We analyzed the model's predictions to identify buildings with high energy consumption and understand the contributing factors.</a:t>
            </a:r>
            <a:endParaRPr lang="en-US" sz="1550" dirty="0"/>
          </a:p>
        </p:txBody>
      </p:sp>
      <p:sp>
        <p:nvSpPr>
          <p:cNvPr id="9" name="Shape 6"/>
          <p:cNvSpPr/>
          <p:nvPr/>
        </p:nvSpPr>
        <p:spPr>
          <a:xfrm>
            <a:off x="7303651" y="6001286"/>
            <a:ext cx="22860" cy="693658"/>
          </a:xfrm>
          <a:prstGeom prst="roundRect">
            <a:avLst>
              <a:gd name="adj" fmla="val 364145"/>
            </a:avLst>
          </a:prstGeom>
          <a:solidFill>
            <a:srgbClr val="C6BDDA"/>
          </a:solidFill>
          <a:ln/>
        </p:spPr>
      </p:sp>
      <p:sp>
        <p:nvSpPr>
          <p:cNvPr id="10" name="Shape 7"/>
          <p:cNvSpPr/>
          <p:nvPr/>
        </p:nvSpPr>
        <p:spPr>
          <a:xfrm>
            <a:off x="7092196" y="5778401"/>
            <a:ext cx="445889" cy="445889"/>
          </a:xfrm>
          <a:prstGeom prst="roundRect">
            <a:avLst>
              <a:gd name="adj" fmla="val 18669"/>
            </a:avLst>
          </a:prstGeom>
          <a:solidFill>
            <a:srgbClr val="E0D7F4"/>
          </a:solidFill>
          <a:ln w="7620">
            <a:solidFill>
              <a:srgbClr val="C6BDDA"/>
            </a:solidFill>
            <a:prstDash val="solid"/>
          </a:ln>
        </p:spPr>
      </p:sp>
      <p:sp>
        <p:nvSpPr>
          <p:cNvPr id="11" name="Text 8"/>
          <p:cNvSpPr/>
          <p:nvPr/>
        </p:nvSpPr>
        <p:spPr>
          <a:xfrm>
            <a:off x="7225665" y="5837813"/>
            <a:ext cx="178951" cy="327065"/>
          </a:xfrm>
          <a:prstGeom prst="rect">
            <a:avLst/>
          </a:prstGeom>
          <a:noFill/>
          <a:ln/>
        </p:spPr>
        <p:txBody>
          <a:bodyPr wrap="none" lIns="0" tIns="0" rIns="0" bIns="0" rtlCol="0" anchor="t"/>
          <a:lstStyle/>
          <a:p>
            <a:pPr algn="ctr" indent="0" marL="0">
              <a:lnSpc>
                <a:spcPts val="2550"/>
              </a:lnSpc>
              <a:buNone/>
            </a:pPr>
            <a:r>
              <a:rPr lang="en-US" sz="2550" b="1" spc="-52" kern="0" dirty="0">
                <a:solidFill>
                  <a:srgbClr val="272525"/>
                </a:solidFill>
                <a:latin typeface="Petrona Bold" pitchFamily="34" charset="0"/>
                <a:ea typeface="Petrona Bold" pitchFamily="34" charset="-122"/>
                <a:cs typeface="Petrona Bold" pitchFamily="34" charset="-120"/>
              </a:rPr>
              <a:t>2</a:t>
            </a:r>
            <a:endParaRPr lang="en-US" sz="2550" dirty="0"/>
          </a:p>
        </p:txBody>
      </p:sp>
      <p:sp>
        <p:nvSpPr>
          <p:cNvPr id="12" name="Text 9"/>
          <p:cNvSpPr/>
          <p:nvPr/>
        </p:nvSpPr>
        <p:spPr>
          <a:xfrm>
            <a:off x="4252079" y="6893123"/>
            <a:ext cx="6126242" cy="634365"/>
          </a:xfrm>
          <a:prstGeom prst="rect">
            <a:avLst/>
          </a:prstGeom>
          <a:noFill/>
          <a:ln/>
        </p:spPr>
        <p:txBody>
          <a:bodyPr wrap="square" lIns="0" tIns="0" rIns="0" bIns="0" rtlCol="0" anchor="t"/>
          <a:lstStyle/>
          <a:p>
            <a:pPr algn="ctr" indent="0" marL="0">
              <a:lnSpc>
                <a:spcPts val="2450"/>
              </a:lnSpc>
              <a:buNone/>
            </a:pPr>
            <a:r>
              <a:rPr lang="en-US" sz="1550" spc="-31" kern="0" dirty="0">
                <a:solidFill>
                  <a:srgbClr val="272525"/>
                </a:solidFill>
                <a:latin typeface="Inter" pitchFamily="34" charset="0"/>
                <a:ea typeface="Inter" pitchFamily="34" charset="-122"/>
                <a:cs typeface="Inter" pitchFamily="34" charset="-120"/>
              </a:rPr>
              <a:t>we use llama3.2 1B model to analyse the results generated by the model and then generated the improvements and suggestions</a:t>
            </a:r>
            <a:endParaRPr lang="en-US" sz="1550" dirty="0"/>
          </a:p>
        </p:txBody>
      </p:sp>
      <p:sp>
        <p:nvSpPr>
          <p:cNvPr id="13" name="Shape 10"/>
          <p:cNvSpPr/>
          <p:nvPr/>
        </p:nvSpPr>
        <p:spPr>
          <a:xfrm>
            <a:off x="10663952" y="5307747"/>
            <a:ext cx="22860" cy="693658"/>
          </a:xfrm>
          <a:prstGeom prst="roundRect">
            <a:avLst>
              <a:gd name="adj" fmla="val 364145"/>
            </a:avLst>
          </a:prstGeom>
          <a:solidFill>
            <a:srgbClr val="C6BDDA"/>
          </a:solidFill>
          <a:ln/>
        </p:spPr>
      </p:sp>
      <p:sp>
        <p:nvSpPr>
          <p:cNvPr id="14" name="Shape 11"/>
          <p:cNvSpPr/>
          <p:nvPr/>
        </p:nvSpPr>
        <p:spPr>
          <a:xfrm>
            <a:off x="10452497" y="5778401"/>
            <a:ext cx="445889" cy="445889"/>
          </a:xfrm>
          <a:prstGeom prst="roundRect">
            <a:avLst>
              <a:gd name="adj" fmla="val 18669"/>
            </a:avLst>
          </a:prstGeom>
          <a:solidFill>
            <a:srgbClr val="E0D7F4"/>
          </a:solidFill>
          <a:ln w="7620">
            <a:solidFill>
              <a:srgbClr val="C6BDDA"/>
            </a:solidFill>
            <a:prstDash val="solid"/>
          </a:ln>
        </p:spPr>
      </p:sp>
      <p:sp>
        <p:nvSpPr>
          <p:cNvPr id="15" name="Text 12"/>
          <p:cNvSpPr/>
          <p:nvPr/>
        </p:nvSpPr>
        <p:spPr>
          <a:xfrm>
            <a:off x="10586085" y="5837813"/>
            <a:ext cx="178594" cy="327065"/>
          </a:xfrm>
          <a:prstGeom prst="rect">
            <a:avLst/>
          </a:prstGeom>
          <a:noFill/>
          <a:ln/>
        </p:spPr>
        <p:txBody>
          <a:bodyPr wrap="none" lIns="0" tIns="0" rIns="0" bIns="0" rtlCol="0" anchor="t"/>
          <a:lstStyle/>
          <a:p>
            <a:pPr algn="ctr" indent="0" marL="0">
              <a:lnSpc>
                <a:spcPts val="2550"/>
              </a:lnSpc>
              <a:buNone/>
            </a:pPr>
            <a:r>
              <a:rPr lang="en-US" sz="2550" b="1" spc="-52" kern="0" dirty="0">
                <a:solidFill>
                  <a:srgbClr val="272525"/>
                </a:solidFill>
                <a:latin typeface="Petrona Bold" pitchFamily="34" charset="0"/>
                <a:ea typeface="Petrona Bold" pitchFamily="34" charset="-122"/>
                <a:cs typeface="Petrona Bold" pitchFamily="34" charset="-120"/>
              </a:rPr>
              <a:t>3</a:t>
            </a:r>
            <a:endParaRPr lang="en-US" sz="2550" dirty="0"/>
          </a:p>
        </p:txBody>
      </p:sp>
      <p:sp>
        <p:nvSpPr>
          <p:cNvPr id="16" name="Text 13"/>
          <p:cNvSpPr/>
          <p:nvPr/>
        </p:nvSpPr>
        <p:spPr>
          <a:xfrm>
            <a:off x="7612380" y="4158020"/>
            <a:ext cx="6126242" cy="951548"/>
          </a:xfrm>
          <a:prstGeom prst="rect">
            <a:avLst/>
          </a:prstGeom>
          <a:noFill/>
          <a:ln/>
        </p:spPr>
        <p:txBody>
          <a:bodyPr wrap="square" lIns="0" tIns="0" rIns="0" bIns="0" rtlCol="0" anchor="t"/>
          <a:lstStyle/>
          <a:p>
            <a:pPr algn="ctr" indent="0" marL="0">
              <a:lnSpc>
                <a:spcPts val="2450"/>
              </a:lnSpc>
              <a:buNone/>
            </a:pPr>
            <a:r>
              <a:rPr lang="en-US" sz="1550" spc="-31" kern="0" dirty="0">
                <a:solidFill>
                  <a:srgbClr val="272525"/>
                </a:solidFill>
                <a:latin typeface="Inter" pitchFamily="34" charset="0"/>
                <a:ea typeface="Inter" pitchFamily="34" charset="-122"/>
                <a:cs typeface="Inter" pitchFamily="34" charset="-120"/>
              </a:rPr>
              <a:t>We presented recommendations for implementing cost-effective energy-saving measures, leading to significant reductions in operational costs.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3529"/>
          </a:xfrm>
          <a:prstGeom prst="rect">
            <a:avLst/>
          </a:prstGeom>
        </p:spPr>
      </p:pic>
      <p:sp>
        <p:nvSpPr>
          <p:cNvPr id="3" name="Text 0"/>
          <p:cNvSpPr/>
          <p:nvPr/>
        </p:nvSpPr>
        <p:spPr>
          <a:xfrm>
            <a:off x="718423" y="564475"/>
            <a:ext cx="7707154" cy="1411367"/>
          </a:xfrm>
          <a:prstGeom prst="rect">
            <a:avLst/>
          </a:prstGeom>
          <a:noFill/>
          <a:ln/>
        </p:spPr>
        <p:txBody>
          <a:bodyPr wrap="square" lIns="0" tIns="0" rIns="0" bIns="0" rtlCol="0" anchor="t"/>
          <a:lstStyle/>
          <a:p>
            <a:pPr indent="0" marL="0">
              <a:lnSpc>
                <a:spcPts val="5550"/>
              </a:lnSpc>
              <a:buNone/>
            </a:pPr>
            <a:r>
              <a:rPr lang="en-US" sz="4400" b="1" spc="-89" kern="0" dirty="0">
                <a:solidFill>
                  <a:srgbClr val="F95F88"/>
                </a:solidFill>
                <a:latin typeface="Petrona Bold" pitchFamily="34" charset="0"/>
                <a:ea typeface="Petrona Bold" pitchFamily="34" charset="-122"/>
                <a:cs typeface="Petrona Bold" pitchFamily="34" charset="-120"/>
              </a:rPr>
              <a:t>Key Insights and Recommendations</a:t>
            </a:r>
            <a:endParaRPr lang="en-US" sz="4400" dirty="0"/>
          </a:p>
        </p:txBody>
      </p:sp>
      <p:pic>
        <p:nvPicPr>
          <p:cNvPr id="4" name="Image 1" descr="preencoded.png">    </p:cNvPr>
          <p:cNvPicPr>
            <a:picLocks noChangeAspect="1"/>
          </p:cNvPicPr>
          <p:nvPr/>
        </p:nvPicPr>
        <p:blipFill>
          <a:blip r:embed="rId2"/>
          <a:stretch>
            <a:fillRect/>
          </a:stretch>
        </p:blipFill>
        <p:spPr>
          <a:xfrm>
            <a:off x="718423" y="2283738"/>
            <a:ext cx="1026438" cy="1642229"/>
          </a:xfrm>
          <a:prstGeom prst="rect">
            <a:avLst/>
          </a:prstGeom>
        </p:spPr>
      </p:pic>
      <p:sp>
        <p:nvSpPr>
          <p:cNvPr id="5" name="Text 1"/>
          <p:cNvSpPr/>
          <p:nvPr/>
        </p:nvSpPr>
        <p:spPr>
          <a:xfrm>
            <a:off x="2052757" y="2489002"/>
            <a:ext cx="2822734" cy="352782"/>
          </a:xfrm>
          <a:prstGeom prst="rect">
            <a:avLst/>
          </a:prstGeom>
          <a:noFill/>
          <a:ln/>
        </p:spPr>
        <p:txBody>
          <a:bodyPr wrap="none" lIns="0" tIns="0" rIns="0" bIns="0" rtlCol="0" anchor="t"/>
          <a:lstStyle/>
          <a:p>
            <a:pPr algn="l" indent="0" marL="0">
              <a:lnSpc>
                <a:spcPts val="2750"/>
              </a:lnSpc>
              <a:buNone/>
            </a:pPr>
            <a:r>
              <a:rPr lang="en-US" sz="2200" b="1" spc="-44" kern="0" dirty="0">
                <a:solidFill>
                  <a:srgbClr val="272525"/>
                </a:solidFill>
                <a:latin typeface="Petrona Bold" pitchFamily="34" charset="0"/>
                <a:ea typeface="Petrona Bold" pitchFamily="34" charset="-122"/>
                <a:cs typeface="Petrona Bold" pitchFamily="34" charset="-120"/>
              </a:rPr>
              <a:t>Building Envelope</a:t>
            </a:r>
            <a:endParaRPr lang="en-US" sz="2200" dirty="0"/>
          </a:p>
        </p:txBody>
      </p:sp>
      <p:sp>
        <p:nvSpPr>
          <p:cNvPr id="6" name="Text 2"/>
          <p:cNvSpPr/>
          <p:nvPr/>
        </p:nvSpPr>
        <p:spPr>
          <a:xfrm>
            <a:off x="2052757" y="2964894"/>
            <a:ext cx="6372820" cy="656749"/>
          </a:xfrm>
          <a:prstGeom prst="rect">
            <a:avLst/>
          </a:prstGeom>
          <a:noFill/>
          <a:ln/>
        </p:spPr>
        <p:txBody>
          <a:bodyPr wrap="square" lIns="0" tIns="0" rIns="0" bIns="0" rtlCol="0" anchor="t"/>
          <a:lstStyle/>
          <a:p>
            <a:pPr algn="l" indent="0" marL="0">
              <a:lnSpc>
                <a:spcPts val="2550"/>
              </a:lnSpc>
              <a:buNone/>
            </a:pPr>
            <a:r>
              <a:rPr lang="en-US" sz="1600" spc="-32" kern="0" dirty="0">
                <a:solidFill>
                  <a:srgbClr val="272525"/>
                </a:solidFill>
                <a:latin typeface="Inter" pitchFamily="34" charset="0"/>
                <a:ea typeface="Inter" pitchFamily="34" charset="-122"/>
                <a:cs typeface="Inter" pitchFamily="34" charset="-120"/>
              </a:rPr>
              <a:t>Improving insulation in walls, roofs, and windows can significantly reduce heat loss and improve energy efficiency.</a:t>
            </a:r>
            <a:endParaRPr lang="en-US" sz="1600" dirty="0"/>
          </a:p>
        </p:txBody>
      </p:sp>
      <p:pic>
        <p:nvPicPr>
          <p:cNvPr id="7" name="Image 2" descr="preencoded.png">    </p:cNvPr>
          <p:cNvPicPr>
            <a:picLocks noChangeAspect="1"/>
          </p:cNvPicPr>
          <p:nvPr/>
        </p:nvPicPr>
        <p:blipFill>
          <a:blip r:embed="rId3"/>
          <a:stretch>
            <a:fillRect/>
          </a:stretch>
        </p:blipFill>
        <p:spPr>
          <a:xfrm>
            <a:off x="718423" y="3925967"/>
            <a:ext cx="1026438" cy="1871543"/>
          </a:xfrm>
          <a:prstGeom prst="rect">
            <a:avLst/>
          </a:prstGeom>
        </p:spPr>
      </p:pic>
      <p:sp>
        <p:nvSpPr>
          <p:cNvPr id="8" name="Text 3"/>
          <p:cNvSpPr/>
          <p:nvPr/>
        </p:nvSpPr>
        <p:spPr>
          <a:xfrm>
            <a:off x="2052757" y="4131231"/>
            <a:ext cx="2822734" cy="352782"/>
          </a:xfrm>
          <a:prstGeom prst="rect">
            <a:avLst/>
          </a:prstGeom>
          <a:noFill/>
          <a:ln/>
        </p:spPr>
        <p:txBody>
          <a:bodyPr wrap="none" lIns="0" tIns="0" rIns="0" bIns="0" rtlCol="0" anchor="t"/>
          <a:lstStyle/>
          <a:p>
            <a:pPr algn="l" indent="0" marL="0">
              <a:lnSpc>
                <a:spcPts val="2750"/>
              </a:lnSpc>
              <a:buNone/>
            </a:pPr>
            <a:r>
              <a:rPr lang="en-US" sz="2200" b="1" spc="-44" kern="0" dirty="0">
                <a:solidFill>
                  <a:srgbClr val="272525"/>
                </a:solidFill>
                <a:latin typeface="Petrona Bold" pitchFamily="34" charset="0"/>
                <a:ea typeface="Petrona Bold" pitchFamily="34" charset="-122"/>
                <a:cs typeface="Petrona Bold" pitchFamily="34" charset="-120"/>
              </a:rPr>
              <a:t>HVAC Systems</a:t>
            </a:r>
            <a:endParaRPr lang="en-US" sz="2200" dirty="0"/>
          </a:p>
        </p:txBody>
      </p:sp>
      <p:sp>
        <p:nvSpPr>
          <p:cNvPr id="9" name="Text 4"/>
          <p:cNvSpPr/>
          <p:nvPr/>
        </p:nvSpPr>
        <p:spPr>
          <a:xfrm>
            <a:off x="2052757" y="4607123"/>
            <a:ext cx="6372820" cy="985123"/>
          </a:xfrm>
          <a:prstGeom prst="rect">
            <a:avLst/>
          </a:prstGeom>
          <a:noFill/>
          <a:ln/>
        </p:spPr>
        <p:txBody>
          <a:bodyPr wrap="square" lIns="0" tIns="0" rIns="0" bIns="0" rtlCol="0" anchor="t"/>
          <a:lstStyle/>
          <a:p>
            <a:pPr algn="l" indent="0" marL="0">
              <a:lnSpc>
                <a:spcPts val="2550"/>
              </a:lnSpc>
              <a:buNone/>
            </a:pPr>
            <a:r>
              <a:rPr lang="en-US" sz="1600" spc="-32" kern="0" dirty="0">
                <a:solidFill>
                  <a:srgbClr val="272525"/>
                </a:solidFill>
                <a:latin typeface="Inter" pitchFamily="34" charset="0"/>
                <a:ea typeface="Inter" pitchFamily="34" charset="-122"/>
                <a:cs typeface="Inter" pitchFamily="34" charset="-120"/>
              </a:rPr>
              <a:t>Optimizing HVAC systems by implementing smart controls, regular maintenance, and upgrading to energy-efficient models can lead to significant energy savings.</a:t>
            </a:r>
            <a:endParaRPr lang="en-US" sz="1600" dirty="0"/>
          </a:p>
        </p:txBody>
      </p:sp>
      <p:pic>
        <p:nvPicPr>
          <p:cNvPr id="10" name="Image 3" descr="preencoded.png">    </p:cNvPr>
          <p:cNvPicPr>
            <a:picLocks noChangeAspect="1"/>
          </p:cNvPicPr>
          <p:nvPr/>
        </p:nvPicPr>
        <p:blipFill>
          <a:blip r:embed="rId4"/>
          <a:stretch>
            <a:fillRect/>
          </a:stretch>
        </p:blipFill>
        <p:spPr>
          <a:xfrm>
            <a:off x="718423" y="5797510"/>
            <a:ext cx="1026438" cy="1871543"/>
          </a:xfrm>
          <a:prstGeom prst="rect">
            <a:avLst/>
          </a:prstGeom>
        </p:spPr>
      </p:pic>
      <p:sp>
        <p:nvSpPr>
          <p:cNvPr id="11" name="Text 5"/>
          <p:cNvSpPr/>
          <p:nvPr/>
        </p:nvSpPr>
        <p:spPr>
          <a:xfrm>
            <a:off x="2052757" y="6002774"/>
            <a:ext cx="2822734" cy="352782"/>
          </a:xfrm>
          <a:prstGeom prst="rect">
            <a:avLst/>
          </a:prstGeom>
          <a:noFill/>
          <a:ln/>
        </p:spPr>
        <p:txBody>
          <a:bodyPr wrap="none" lIns="0" tIns="0" rIns="0" bIns="0" rtlCol="0" anchor="t"/>
          <a:lstStyle/>
          <a:p>
            <a:pPr algn="l" indent="0" marL="0">
              <a:lnSpc>
                <a:spcPts val="2750"/>
              </a:lnSpc>
              <a:buNone/>
            </a:pPr>
            <a:r>
              <a:rPr lang="en-US" sz="2200" b="1" spc="-44" kern="0" dirty="0">
                <a:solidFill>
                  <a:srgbClr val="272525"/>
                </a:solidFill>
                <a:latin typeface="Petrona Bold" pitchFamily="34" charset="0"/>
                <a:ea typeface="Petrona Bold" pitchFamily="34" charset="-122"/>
                <a:cs typeface="Petrona Bold" pitchFamily="34" charset="-120"/>
              </a:rPr>
              <a:t>Renewable Energy</a:t>
            </a:r>
            <a:endParaRPr lang="en-US" sz="2200" dirty="0"/>
          </a:p>
        </p:txBody>
      </p:sp>
      <p:sp>
        <p:nvSpPr>
          <p:cNvPr id="12" name="Text 6"/>
          <p:cNvSpPr/>
          <p:nvPr/>
        </p:nvSpPr>
        <p:spPr>
          <a:xfrm>
            <a:off x="2052757" y="6478667"/>
            <a:ext cx="6372820" cy="985123"/>
          </a:xfrm>
          <a:prstGeom prst="rect">
            <a:avLst/>
          </a:prstGeom>
          <a:noFill/>
          <a:ln/>
        </p:spPr>
        <p:txBody>
          <a:bodyPr wrap="square" lIns="0" tIns="0" rIns="0" bIns="0" rtlCol="0" anchor="t"/>
          <a:lstStyle/>
          <a:p>
            <a:pPr algn="l" indent="0" marL="0">
              <a:lnSpc>
                <a:spcPts val="2550"/>
              </a:lnSpc>
              <a:buNone/>
            </a:pPr>
            <a:r>
              <a:rPr lang="en-US" sz="1600" spc="-32" kern="0" dirty="0">
                <a:solidFill>
                  <a:srgbClr val="272525"/>
                </a:solidFill>
                <a:latin typeface="Inter" pitchFamily="34" charset="0"/>
                <a:ea typeface="Inter" pitchFamily="34" charset="-122"/>
                <a:cs typeface="Inter" pitchFamily="34" charset="-120"/>
              </a:rPr>
              <a:t>Installing solar panels, wind turbines, or geothermal systems can significantly reduce reliance on fossil fuels and minimize environmental impact.</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609624"/>
            <a:ext cx="7350562" cy="779621"/>
          </a:xfrm>
          <a:prstGeom prst="rect">
            <a:avLst/>
          </a:prstGeom>
          <a:noFill/>
          <a:ln/>
        </p:spPr>
        <p:txBody>
          <a:bodyPr wrap="none" lIns="0" tIns="0" rIns="0" bIns="0" rtlCol="0" anchor="t"/>
          <a:lstStyle/>
          <a:p>
            <a:pPr indent="0" marL="0">
              <a:lnSpc>
                <a:spcPts val="6100"/>
              </a:lnSpc>
              <a:buNone/>
            </a:pPr>
            <a:r>
              <a:rPr lang="en-US" sz="4900" b="1" spc="-98" kern="0" dirty="0">
                <a:solidFill>
                  <a:srgbClr val="F95F88"/>
                </a:solidFill>
                <a:latin typeface="Petrona Bold" pitchFamily="34" charset="0"/>
                <a:ea typeface="Petrona Bold" pitchFamily="34" charset="-122"/>
                <a:cs typeface="Petrona Bold" pitchFamily="34" charset="-120"/>
              </a:rPr>
              <a:t>Conclusion and Next Steps</a:t>
            </a:r>
            <a:endParaRPr lang="en-US" sz="4900" dirty="0"/>
          </a:p>
        </p:txBody>
      </p:sp>
      <p:sp>
        <p:nvSpPr>
          <p:cNvPr id="4" name="Text 1"/>
          <p:cNvSpPr/>
          <p:nvPr/>
        </p:nvSpPr>
        <p:spPr>
          <a:xfrm>
            <a:off x="793790" y="5729407"/>
            <a:ext cx="13042821" cy="725805"/>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Our Dataverse project has successfully developed predictive models for energy efficiency, providing valuable insights and recommendations for optimizing building performance.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2024-12-05T15:59:28Z</dcterms:created>
  <dcterms:modified xsi:type="dcterms:W3CDTF">2024-12-05T15:59:28Z</dcterms:modified>
</cp:coreProperties>
</file>